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5" r:id="rId9"/>
    <p:sldId id="276" r:id="rId10"/>
    <p:sldId id="265" r:id="rId11"/>
    <p:sldId id="264" r:id="rId12"/>
    <p:sldId id="266" r:id="rId13"/>
    <p:sldId id="269" r:id="rId14"/>
    <p:sldId id="277" r:id="rId15"/>
    <p:sldId id="267" r:id="rId16"/>
    <p:sldId id="268" r:id="rId17"/>
    <p:sldId id="270" r:id="rId18"/>
    <p:sldId id="273" r:id="rId19"/>
    <p:sldId id="278" r:id="rId20"/>
    <p:sldId id="279" r:id="rId21"/>
    <p:sldId id="280" r:id="rId22"/>
    <p:sldId id="281" r:id="rId23"/>
    <p:sldId id="271" r:id="rId24"/>
    <p:sldId id="272" r:id="rId25"/>
    <p:sldId id="274" r:id="rId26"/>
    <p:sldId id="258" r:id="rId27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99FF66"/>
    <a:srgbClr val="6699FF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3091" autoAdjust="0"/>
  </p:normalViewPr>
  <p:slideViewPr>
    <p:cSldViewPr>
      <p:cViewPr>
        <p:scale>
          <a:sx n="50" d="100"/>
          <a:sy n="50" d="100"/>
        </p:scale>
        <p:origin x="-306" y="-44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4696055277012"/>
          <c:y val="0.14881195960230656"/>
          <c:w val="0.85800737642054103"/>
          <c:h val="0.85118804039769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Лист1!$B$34</c:f>
              <c:strCache>
                <c:ptCount val="1"/>
                <c:pt idx="0">
                  <c:v>Дефицит (-)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Лист1!$C$33:$E$33</c:f>
              <c:strCache>
                <c:ptCount val="3"/>
                <c:pt idx="0">
                  <c:v> 2022 год, тыс. руб.</c:v>
                </c:pt>
                <c:pt idx="1">
                  <c:v> 2023 год, тыс. руб.</c:v>
                </c:pt>
                <c:pt idx="2">
                  <c:v>2024 год, тыс. руб.</c:v>
                </c:pt>
              </c:strCache>
            </c:strRef>
          </c:cat>
          <c:val>
            <c:numRef>
              <c:f>Лист1!$C$34:$E$34</c:f>
              <c:numCache>
                <c:formatCode>#,##0.0</c:formatCode>
                <c:ptCount val="3"/>
                <c:pt idx="0">
                  <c:v>-3755.1</c:v>
                </c:pt>
                <c:pt idx="1">
                  <c:v>-2535.4</c:v>
                </c:pt>
                <c:pt idx="2">
                  <c:v>-2541.6</c:v>
                </c:pt>
              </c:numCache>
            </c:numRef>
          </c:val>
        </c:ser>
        <c:ser>
          <c:idx val="1"/>
          <c:order val="1"/>
          <c:tx>
            <c:strRef>
              <c:f>Лист1!$B$35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Лист1!$C$33:$E$33</c:f>
              <c:strCache>
                <c:ptCount val="3"/>
                <c:pt idx="0">
                  <c:v> 2022 год, тыс. руб.</c:v>
                </c:pt>
                <c:pt idx="1">
                  <c:v> 2023 год, тыс. руб.</c:v>
                </c:pt>
                <c:pt idx="2">
                  <c:v>2024 год, тыс. руб.</c:v>
                </c:pt>
              </c:strCache>
            </c:strRef>
          </c:cat>
          <c:val>
            <c:numRef>
              <c:f>Лист1!$C$35:$E$35</c:f>
              <c:numCache>
                <c:formatCode>#,##0.0</c:formatCode>
                <c:ptCount val="3"/>
                <c:pt idx="0">
                  <c:v>658517.80000000005</c:v>
                </c:pt>
                <c:pt idx="1">
                  <c:v>728936.2</c:v>
                </c:pt>
                <c:pt idx="2">
                  <c:v>661370.6</c:v>
                </c:pt>
              </c:numCache>
            </c:numRef>
          </c:val>
        </c:ser>
        <c:ser>
          <c:idx val="2"/>
          <c:order val="2"/>
          <c:tx>
            <c:strRef>
              <c:f>Лист1!$B$36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Лист1!$C$33:$E$33</c:f>
              <c:strCache>
                <c:ptCount val="3"/>
                <c:pt idx="0">
                  <c:v> 2022 год, тыс. руб.</c:v>
                </c:pt>
                <c:pt idx="1">
                  <c:v> 2023 год, тыс. руб.</c:v>
                </c:pt>
                <c:pt idx="2">
                  <c:v>2024 год, тыс. руб.</c:v>
                </c:pt>
              </c:strCache>
            </c:strRef>
          </c:cat>
          <c:val>
            <c:numRef>
              <c:f>Лист1!$C$36:$E$36</c:f>
              <c:numCache>
                <c:formatCode>#,##0.0</c:formatCode>
                <c:ptCount val="3"/>
                <c:pt idx="0">
                  <c:v>654762.69999999995</c:v>
                </c:pt>
                <c:pt idx="1">
                  <c:v>726400.8</c:v>
                </c:pt>
                <c:pt idx="2">
                  <c:v>658829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094720"/>
        <c:axId val="142096256"/>
      </c:barChart>
      <c:catAx>
        <c:axId val="1420947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  <c:crossAx val="142096256"/>
        <c:crosses val="autoZero"/>
        <c:auto val="1"/>
        <c:lblAlgn val="ctr"/>
        <c:lblOffset val="100"/>
        <c:noMultiLvlLbl val="0"/>
      </c:catAx>
      <c:valAx>
        <c:axId val="142096256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420947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85524902607514"/>
          <c:y val="5.0400916380297825E-2"/>
          <c:w val="0.53593037592772919"/>
          <c:h val="0.58154147175136572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2"/>
          </c:dPt>
          <c:cat>
            <c:strRef>
              <c:f>Лист1!$B$4:$B$5</c:f>
              <c:strCache>
                <c:ptCount val="2"/>
                <c:pt idx="0">
                  <c:v>прогнозируемые налоговые и неналоговые доходы</c:v>
                </c:pt>
                <c:pt idx="1">
                  <c:v>прогнозируемые безвозмездные поступления</c:v>
                </c:pt>
              </c:strCache>
            </c:strRef>
          </c:cat>
          <c:val>
            <c:numRef>
              <c:f>Лист1!$C$4:$C$5</c:f>
              <c:numCache>
                <c:formatCode>#,##0.0</c:formatCode>
                <c:ptCount val="2"/>
                <c:pt idx="0">
                  <c:v>49568.4</c:v>
                </c:pt>
                <c:pt idx="1">
                  <c:v>561541.80000000005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5"/>
          <c:dPt>
            <c:idx val="0"/>
            <c:bubble3D val="0"/>
            <c:explosion val="8"/>
          </c:dPt>
          <c:dPt>
            <c:idx val="1"/>
            <c:bubble3D val="0"/>
            <c:explosion val="0"/>
          </c:dPt>
          <c:cat>
            <c:strRef>
              <c:f>Лист1!$K$4:$K$5</c:f>
              <c:strCache>
                <c:ptCount val="2"/>
                <c:pt idx="0">
                  <c:v>прогнозируемые налоговые и неналоговые доходы</c:v>
                </c:pt>
                <c:pt idx="1">
                  <c:v>прогнозируемые безвозмездные поступления</c:v>
                </c:pt>
              </c:strCache>
            </c:strRef>
          </c:cat>
          <c:val>
            <c:numRef>
              <c:f>Лист1!$L$4:$L$5</c:f>
              <c:numCache>
                <c:formatCode>#,##0.0</c:formatCode>
                <c:ptCount val="2"/>
                <c:pt idx="0">
                  <c:v>50831.3</c:v>
                </c:pt>
                <c:pt idx="1">
                  <c:v>574461.19999999995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78712587241452"/>
          <c:y val="0.1131269516102872"/>
          <c:w val="0.62201287864777355"/>
          <c:h val="0.58142346416533441"/>
        </c:manualLayout>
      </c:layout>
      <c:doughnutChart>
        <c:varyColors val="1"/>
        <c:ser>
          <c:idx val="0"/>
          <c:order val="0"/>
          <c:explosion val="9"/>
          <c:dPt>
            <c:idx val="0"/>
            <c:bubble3D val="0"/>
            <c:explosion val="13"/>
          </c:dPt>
          <c:dPt>
            <c:idx val="1"/>
            <c:bubble3D val="0"/>
            <c:explosion val="0"/>
          </c:dPt>
          <c:cat>
            <c:strRef>
              <c:f>Лист1!$G$4:$G$5</c:f>
              <c:strCache>
                <c:ptCount val="2"/>
                <c:pt idx="0">
                  <c:v>прогнозируемые налоговые и неналоговые доходы</c:v>
                </c:pt>
                <c:pt idx="1">
                  <c:v>прогнозируемые безвозмездные поступления</c:v>
                </c:pt>
              </c:strCache>
            </c:strRef>
          </c:cat>
          <c:val>
            <c:numRef>
              <c:f>Лист1!$H$4:$H$5</c:f>
              <c:numCache>
                <c:formatCode>#,##0.0</c:formatCode>
                <c:ptCount val="2"/>
                <c:pt idx="0">
                  <c:v>50708.6</c:v>
                </c:pt>
                <c:pt idx="1">
                  <c:v>646055.30000000005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78172836174455385"/>
          <c:w val="1"/>
          <c:h val="0.21827163825544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Лист1!$B$50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Лист1!$C$49:$G$49</c:f>
              <c:strCache>
                <c:ptCount val="5"/>
                <c:pt idx="0">
                  <c:v>2024 г., прогноз</c:v>
                </c:pt>
                <c:pt idx="1">
                  <c:v>2023 г., прогноз</c:v>
                </c:pt>
                <c:pt idx="2">
                  <c:v>2022 г. , прогноз</c:v>
                </c:pt>
                <c:pt idx="3">
                  <c:v>2021 г., оценка</c:v>
                </c:pt>
                <c:pt idx="4">
                  <c:v>2020 г.,оценка</c:v>
                </c:pt>
              </c:strCache>
            </c:strRef>
          </c:cat>
          <c:val>
            <c:numRef>
              <c:f>Лист1!$C$50:$G$50</c:f>
              <c:numCache>
                <c:formatCode>#,##0.00</c:formatCode>
                <c:ptCount val="5"/>
                <c:pt idx="0">
                  <c:v>50831.3</c:v>
                </c:pt>
                <c:pt idx="1">
                  <c:v>50708.6</c:v>
                </c:pt>
                <c:pt idx="2">
                  <c:v>50067.1</c:v>
                </c:pt>
                <c:pt idx="3">
                  <c:v>47191.1</c:v>
                </c:pt>
                <c:pt idx="4">
                  <c:v>43468.6</c:v>
                </c:pt>
              </c:numCache>
            </c:numRef>
          </c:val>
        </c:ser>
        <c:ser>
          <c:idx val="1"/>
          <c:order val="1"/>
          <c:tx>
            <c:strRef>
              <c:f>Лист1!$B$51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invertIfNegative val="0"/>
          <c:cat>
            <c:strRef>
              <c:f>Лист1!$C$49:$G$49</c:f>
              <c:strCache>
                <c:ptCount val="5"/>
                <c:pt idx="0">
                  <c:v>2024 г., прогноз</c:v>
                </c:pt>
                <c:pt idx="1">
                  <c:v>2023 г., прогноз</c:v>
                </c:pt>
                <c:pt idx="2">
                  <c:v>2022 г. , прогноз</c:v>
                </c:pt>
                <c:pt idx="3">
                  <c:v>2021 г., оценка</c:v>
                </c:pt>
                <c:pt idx="4">
                  <c:v>2020 г.,оценка</c:v>
                </c:pt>
              </c:strCache>
            </c:strRef>
          </c:cat>
          <c:val>
            <c:numRef>
              <c:f>Лист1!$C$51:$G$51</c:f>
              <c:numCache>
                <c:formatCode>#,##0.00</c:formatCode>
                <c:ptCount val="5"/>
                <c:pt idx="0">
                  <c:v>607997.69999999995</c:v>
                </c:pt>
                <c:pt idx="1">
                  <c:v>675997.7</c:v>
                </c:pt>
                <c:pt idx="2">
                  <c:v>604694.30000000005</c:v>
                </c:pt>
                <c:pt idx="3">
                  <c:v>733075.4</c:v>
                </c:pt>
                <c:pt idx="4">
                  <c:v>658932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2193024"/>
        <c:axId val="142194560"/>
      </c:barChart>
      <c:catAx>
        <c:axId val="142193024"/>
        <c:scaling>
          <c:orientation val="minMax"/>
        </c:scaling>
        <c:delete val="0"/>
        <c:axPos val="l"/>
        <c:majorTickMark val="none"/>
        <c:minorTickMark val="none"/>
        <c:tickLblPos val="nextTo"/>
        <c:crossAx val="142194560"/>
        <c:crosses val="autoZero"/>
        <c:auto val="1"/>
        <c:lblAlgn val="ctr"/>
        <c:lblOffset val="100"/>
        <c:noMultiLvlLbl val="0"/>
      </c:catAx>
      <c:valAx>
        <c:axId val="142194560"/>
        <c:scaling>
          <c:orientation val="minMax"/>
        </c:scaling>
        <c:delete val="0"/>
        <c:axPos val="b"/>
        <c:numFmt formatCode="#,##0.00" sourceLinked="1"/>
        <c:majorTickMark val="none"/>
        <c:minorTickMark val="none"/>
        <c:tickLblPos val="nextTo"/>
        <c:crossAx val="142193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12674870920775"/>
          <c:y val="0.94459959672489735"/>
          <c:w val="0.73746493445172756"/>
          <c:h val="4.18336132664920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36267613496796"/>
          <c:y val="0.1752502853287273"/>
          <c:w val="0.72993055090328485"/>
          <c:h val="0.80609730474094521"/>
        </c:manualLayout>
      </c:layout>
      <c:doughnutChart>
        <c:varyColors val="1"/>
        <c:ser>
          <c:idx val="0"/>
          <c:order val="0"/>
          <c:explosion val="3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Лист1!$B$24:$B$27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Лист1!$C$24:$C$27</c:f>
              <c:numCache>
                <c:formatCode>#,##0.0</c:formatCode>
                <c:ptCount val="4"/>
                <c:pt idx="0">
                  <c:v>123480.7</c:v>
                </c:pt>
                <c:pt idx="1">
                  <c:v>54614</c:v>
                </c:pt>
                <c:pt idx="2">
                  <c:v>422620.2</c:v>
                </c:pt>
                <c:pt idx="3">
                  <c:v>3979.4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02283912197755E-2"/>
          <c:y val="0.23919246589736348"/>
          <c:w val="0.5195796069090024"/>
          <c:h val="0.51736520574019218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6"/>
          </c:dPt>
          <c:dPt>
            <c:idx val="3"/>
            <c:bubble3D val="0"/>
            <c:explosion val="9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Лист1!$B$24:$B$27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Лист1!$E$24:$E$27</c:f>
              <c:numCache>
                <c:formatCode>#,##0.0</c:formatCode>
                <c:ptCount val="4"/>
                <c:pt idx="0">
                  <c:v>128391.5</c:v>
                </c:pt>
                <c:pt idx="1">
                  <c:v>68850.899999999994</c:v>
                </c:pt>
                <c:pt idx="2">
                  <c:v>406775.9</c:v>
                </c:pt>
                <c:pt idx="3">
                  <c:v>3979.4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06600724496216"/>
          <c:y val="0.11634244439830835"/>
          <c:w val="0.58801674584065411"/>
          <c:h val="0.59067912620098373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7"/>
          </c:dPt>
          <c:dPt>
            <c:idx val="1"/>
            <c:bubble3D val="0"/>
            <c:explosion val="7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Лист1!$B$24:$B$27</c:f>
              <c:strCache>
                <c:ptCount val="4"/>
                <c:pt idx="0">
                  <c:v>Дотации бюджетам субъектов РФ и муниципальных образований</c:v>
                </c:pt>
                <c:pt idx="1">
                  <c:v>Субсидии бюджетам бюджетной системы РФ (межбюджетные субсидии)</c:v>
                </c:pt>
                <c:pt idx="2">
                  <c:v>Субвенции бюджетам субъектам РФ и муниципальных образований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Лист1!$D$24:$D$27</c:f>
              <c:numCache>
                <c:formatCode>#,##0.0</c:formatCode>
                <c:ptCount val="4"/>
                <c:pt idx="0">
                  <c:v>118440.8</c:v>
                </c:pt>
                <c:pt idx="1">
                  <c:v>146129.60000000001</c:v>
                </c:pt>
                <c:pt idx="2">
                  <c:v>407142.40000000002</c:v>
                </c:pt>
                <c:pt idx="3">
                  <c:v>3979.4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1.8732782369146005E-2"/>
          <c:y val="0.72958612960767533"/>
          <c:w val="0.96363636363636362"/>
          <c:h val="0.2704138703923247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91B6D-D20E-410C-A214-512F6D4AB268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A3F5F0-22A4-4379-8B04-6BD3D36FC65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Федеральный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23AD453F-FA53-41B2-AADD-AFA200A64F96}" type="parTrans" cxnId="{3767D21A-1587-4A9D-BF63-DA94404C00DD}">
      <dgm:prSet/>
      <dgm:spPr/>
      <dgm:t>
        <a:bodyPr/>
        <a:lstStyle/>
        <a:p>
          <a:endParaRPr lang="ru-RU"/>
        </a:p>
      </dgm:t>
    </dgm:pt>
    <dgm:pt modelId="{875E6345-AFED-459F-B3C8-92FC408576E8}" type="sibTrans" cxnId="{3767D21A-1587-4A9D-BF63-DA94404C00DD}">
      <dgm:prSet/>
      <dgm:spPr/>
      <dgm:t>
        <a:bodyPr/>
        <a:lstStyle/>
        <a:p>
          <a:endParaRPr lang="ru-RU"/>
        </a:p>
      </dgm:t>
    </dgm:pt>
    <dgm:pt modelId="{D3252DD6-ED01-4CD3-BAB9-69F26729F2D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8213AC92-E663-44FA-B360-51066C4D35D0}" type="parTrans" cxnId="{98A8CD01-1715-4C47-91F4-3FD0A6EB72EB}">
      <dgm:prSet/>
      <dgm:spPr/>
      <dgm:t>
        <a:bodyPr/>
        <a:lstStyle/>
        <a:p>
          <a:endParaRPr lang="ru-RU"/>
        </a:p>
      </dgm:t>
    </dgm:pt>
    <dgm:pt modelId="{0E7DC52D-0A01-4F62-A970-27AE4FD92E2D}" type="sibTrans" cxnId="{98A8CD01-1715-4C47-91F4-3FD0A6EB72EB}">
      <dgm:prSet/>
      <dgm:spPr/>
      <dgm:t>
        <a:bodyPr/>
        <a:lstStyle/>
        <a:p>
          <a:endParaRPr lang="ru-RU"/>
        </a:p>
      </dgm:t>
    </dgm:pt>
    <dgm:pt modelId="{2B7C8FEA-4FA0-4040-9BEF-9768467ECC2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Региональный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05747F7E-CBED-45BC-831E-91D1B9A35BEF}" type="parTrans" cxnId="{CCF76A4C-039D-41DF-A3DD-F11405EDC2E0}">
      <dgm:prSet/>
      <dgm:spPr/>
      <dgm:t>
        <a:bodyPr/>
        <a:lstStyle/>
        <a:p>
          <a:endParaRPr lang="ru-RU"/>
        </a:p>
      </dgm:t>
    </dgm:pt>
    <dgm:pt modelId="{F802EF34-DF65-45F0-8699-99FA86177A5F}" type="sibTrans" cxnId="{CCF76A4C-039D-41DF-A3DD-F11405EDC2E0}">
      <dgm:prSet/>
      <dgm:spPr/>
      <dgm:t>
        <a:bodyPr/>
        <a:lstStyle/>
        <a:p>
          <a:endParaRPr lang="ru-RU"/>
        </a:p>
      </dgm:t>
    </dgm:pt>
    <dgm:pt modelId="{FB09216E-4AFE-4483-BF3C-9108976493E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Бюджеты субъектов РФ и бюджеты территориальных государственных внебюджетных фондов 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1D98B844-8069-4041-90F4-199111683160}" type="parTrans" cxnId="{649C6DFA-1F1E-4B9C-AB36-BD4E44B5AD1F}">
      <dgm:prSet/>
      <dgm:spPr/>
      <dgm:t>
        <a:bodyPr/>
        <a:lstStyle/>
        <a:p>
          <a:endParaRPr lang="ru-RU"/>
        </a:p>
      </dgm:t>
    </dgm:pt>
    <dgm:pt modelId="{0B076B99-87CD-4D66-8419-0BBD6E3509F3}" type="sibTrans" cxnId="{649C6DFA-1F1E-4B9C-AB36-BD4E44B5AD1F}">
      <dgm:prSet/>
      <dgm:spPr/>
      <dgm:t>
        <a:bodyPr/>
        <a:lstStyle/>
        <a:p>
          <a:endParaRPr lang="ru-RU"/>
        </a:p>
      </dgm:t>
    </dgm:pt>
    <dgm:pt modelId="{1865B12A-289C-44C2-AF87-D452E7C2097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Муниципальный уровень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8A194477-45AC-404F-A4F7-EA65F557CCEC}" type="parTrans" cxnId="{2DC24B60-F35D-40A0-AEF4-6B23BFD8CC14}">
      <dgm:prSet/>
      <dgm:spPr/>
      <dgm:t>
        <a:bodyPr/>
        <a:lstStyle/>
        <a:p>
          <a:endParaRPr lang="ru-RU"/>
        </a:p>
      </dgm:t>
    </dgm:pt>
    <dgm:pt modelId="{F73F0E6E-D295-47EC-BE2C-E100D9D77EE7}" type="sibTrans" cxnId="{2DC24B60-F35D-40A0-AEF4-6B23BFD8CC14}">
      <dgm:prSet/>
      <dgm:spPr/>
      <dgm:t>
        <a:bodyPr/>
        <a:lstStyle/>
        <a:p>
          <a:endParaRPr lang="ru-RU"/>
        </a:p>
      </dgm:t>
    </dgm:pt>
    <dgm:pt modelId="{1F224EAA-8073-423C-95A5-67497428039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Местные бюджеты 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425A54A-7FA0-4144-99BA-EA8067F32B28}" type="parTrans" cxnId="{5CC52C91-8F2A-419B-B930-2A8642BB5B4D}">
      <dgm:prSet/>
      <dgm:spPr/>
      <dgm:t>
        <a:bodyPr/>
        <a:lstStyle/>
        <a:p>
          <a:endParaRPr lang="ru-RU"/>
        </a:p>
      </dgm:t>
    </dgm:pt>
    <dgm:pt modelId="{FD53034B-CEFF-4809-932E-1F3E9B9C0209}" type="sibTrans" cxnId="{5CC52C91-8F2A-419B-B930-2A8642BB5B4D}">
      <dgm:prSet/>
      <dgm:spPr/>
      <dgm:t>
        <a:bodyPr/>
        <a:lstStyle/>
        <a:p>
          <a:endParaRPr lang="ru-RU"/>
        </a:p>
      </dgm:t>
    </dgm:pt>
    <dgm:pt modelId="{1D952F90-4956-485C-B56B-BD9454CDA215}" type="pres">
      <dgm:prSet presAssocID="{BE391B6D-D20E-410C-A214-512F6D4AB2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498CDE-F6A0-455D-B327-72372CF2B9E5}" type="pres">
      <dgm:prSet presAssocID="{04A3F5F0-22A4-4379-8B04-6BD3D36FC65F}" presName="linNode" presStyleCnt="0"/>
      <dgm:spPr/>
    </dgm:pt>
    <dgm:pt modelId="{0DAA6C48-3886-47F1-9F53-8B511107AFF5}" type="pres">
      <dgm:prSet presAssocID="{04A3F5F0-22A4-4379-8B04-6BD3D36FC65F}" presName="parentText" presStyleLbl="node1" presStyleIdx="0" presStyleCnt="3" custScaleX="75786" custScaleY="72754" custLinFactNeighborX="466" custLinFactNeighborY="32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93809-9A0D-4018-9CC9-23F541F39D03}" type="pres">
      <dgm:prSet presAssocID="{04A3F5F0-22A4-4379-8B04-6BD3D36FC6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27263-7A19-465A-9D2C-ACB7B0DDD51C}" type="pres">
      <dgm:prSet presAssocID="{875E6345-AFED-459F-B3C8-92FC408576E8}" presName="sp" presStyleCnt="0"/>
      <dgm:spPr/>
    </dgm:pt>
    <dgm:pt modelId="{5E43643A-0E72-4DE4-BFA7-045B0940323E}" type="pres">
      <dgm:prSet presAssocID="{2B7C8FEA-4FA0-4040-9BEF-9768467ECC29}" presName="linNode" presStyleCnt="0"/>
      <dgm:spPr/>
    </dgm:pt>
    <dgm:pt modelId="{33E1CCD0-E865-4B28-8288-66D3D714A93F}" type="pres">
      <dgm:prSet presAssocID="{2B7C8FEA-4FA0-4040-9BEF-9768467ECC29}" presName="parentText" presStyleLbl="node1" presStyleIdx="1" presStyleCnt="3" custScaleX="75786" custScaleY="66672" custLinFactNeighborX="466" custLinFactNeighborY="-1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92E2D-9580-453F-8FBF-8187A42EB07E}" type="pres">
      <dgm:prSet presAssocID="{2B7C8FEA-4FA0-4040-9BEF-9768467ECC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E0D57-419D-4E76-8E4C-A21B51D4F2ED}" type="pres">
      <dgm:prSet presAssocID="{F802EF34-DF65-45F0-8699-99FA86177A5F}" presName="sp" presStyleCnt="0"/>
      <dgm:spPr/>
    </dgm:pt>
    <dgm:pt modelId="{10D54B75-9A84-42BE-8A49-FC544BF8218D}" type="pres">
      <dgm:prSet presAssocID="{1865B12A-289C-44C2-AF87-D452E7C20979}" presName="linNode" presStyleCnt="0"/>
      <dgm:spPr/>
    </dgm:pt>
    <dgm:pt modelId="{9B5A17EA-0BC1-4A13-A350-1060CA226EC7}" type="pres">
      <dgm:prSet presAssocID="{1865B12A-289C-44C2-AF87-D452E7C20979}" presName="parentText" presStyleLbl="node1" presStyleIdx="2" presStyleCnt="3" custScaleX="75786" custScaleY="64315" custLinFactNeighborX="466" custLinFactNeighborY="27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3F000-9F13-411F-B4C4-73EDA1CFD727}" type="pres">
      <dgm:prSet presAssocID="{1865B12A-289C-44C2-AF87-D452E7C20979}" presName="descendantText" presStyleLbl="alignAccFollowNode1" presStyleIdx="2" presStyleCnt="3" custLinFactNeighborX="35" custLinFactNeighborY="13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89D194-17BC-4602-946F-23C086C718CA}" type="presOf" srcId="{1865B12A-289C-44C2-AF87-D452E7C20979}" destId="{9B5A17EA-0BC1-4A13-A350-1060CA226EC7}" srcOrd="0" destOrd="0" presId="urn:microsoft.com/office/officeart/2005/8/layout/vList5"/>
    <dgm:cxn modelId="{3767D21A-1587-4A9D-BF63-DA94404C00DD}" srcId="{BE391B6D-D20E-410C-A214-512F6D4AB268}" destId="{04A3F5F0-22A4-4379-8B04-6BD3D36FC65F}" srcOrd="0" destOrd="0" parTransId="{23AD453F-FA53-41B2-AADD-AFA200A64F96}" sibTransId="{875E6345-AFED-459F-B3C8-92FC408576E8}"/>
    <dgm:cxn modelId="{9BEC3AFA-615E-4CE5-BAAB-98B7862BD721}" type="presOf" srcId="{1F224EAA-8073-423C-95A5-674974280397}" destId="{FC63F000-9F13-411F-B4C4-73EDA1CFD727}" srcOrd="0" destOrd="0" presId="urn:microsoft.com/office/officeart/2005/8/layout/vList5"/>
    <dgm:cxn modelId="{DA853629-0047-4CC1-980E-BD6CE20D8691}" type="presOf" srcId="{04A3F5F0-22A4-4379-8B04-6BD3D36FC65F}" destId="{0DAA6C48-3886-47F1-9F53-8B511107AFF5}" srcOrd="0" destOrd="0" presId="urn:microsoft.com/office/officeart/2005/8/layout/vList5"/>
    <dgm:cxn modelId="{1184F722-C3EC-4A4F-8F22-C20049D2D9C2}" type="presOf" srcId="{BE391B6D-D20E-410C-A214-512F6D4AB268}" destId="{1D952F90-4956-485C-B56B-BD9454CDA215}" srcOrd="0" destOrd="0" presId="urn:microsoft.com/office/officeart/2005/8/layout/vList5"/>
    <dgm:cxn modelId="{2DC24B60-F35D-40A0-AEF4-6B23BFD8CC14}" srcId="{BE391B6D-D20E-410C-A214-512F6D4AB268}" destId="{1865B12A-289C-44C2-AF87-D452E7C20979}" srcOrd="2" destOrd="0" parTransId="{8A194477-45AC-404F-A4F7-EA65F557CCEC}" sibTransId="{F73F0E6E-D295-47EC-BE2C-E100D9D77EE7}"/>
    <dgm:cxn modelId="{5CC52C91-8F2A-419B-B930-2A8642BB5B4D}" srcId="{1865B12A-289C-44C2-AF87-D452E7C20979}" destId="{1F224EAA-8073-423C-95A5-674974280397}" srcOrd="0" destOrd="0" parTransId="{3425A54A-7FA0-4144-99BA-EA8067F32B28}" sibTransId="{FD53034B-CEFF-4809-932E-1F3E9B9C0209}"/>
    <dgm:cxn modelId="{C656F148-62DA-4B9D-A112-83AE2A77F8BA}" type="presOf" srcId="{FB09216E-4AFE-4483-BF3C-9108976493E2}" destId="{97692E2D-9580-453F-8FBF-8187A42EB07E}" srcOrd="0" destOrd="0" presId="urn:microsoft.com/office/officeart/2005/8/layout/vList5"/>
    <dgm:cxn modelId="{649C6DFA-1F1E-4B9C-AB36-BD4E44B5AD1F}" srcId="{2B7C8FEA-4FA0-4040-9BEF-9768467ECC29}" destId="{FB09216E-4AFE-4483-BF3C-9108976493E2}" srcOrd="0" destOrd="0" parTransId="{1D98B844-8069-4041-90F4-199111683160}" sibTransId="{0B076B99-87CD-4D66-8419-0BBD6E3509F3}"/>
    <dgm:cxn modelId="{8F3A9220-D4E0-4EBA-B5C3-47C43C8A3251}" type="presOf" srcId="{D3252DD6-ED01-4CD3-BAB9-69F26729F2D3}" destId="{23593809-9A0D-4018-9CC9-23F541F39D03}" srcOrd="0" destOrd="0" presId="urn:microsoft.com/office/officeart/2005/8/layout/vList5"/>
    <dgm:cxn modelId="{E738C9D2-DD6A-4840-B294-5D04F02E1400}" type="presOf" srcId="{2B7C8FEA-4FA0-4040-9BEF-9768467ECC29}" destId="{33E1CCD0-E865-4B28-8288-66D3D714A93F}" srcOrd="0" destOrd="0" presId="urn:microsoft.com/office/officeart/2005/8/layout/vList5"/>
    <dgm:cxn modelId="{98A8CD01-1715-4C47-91F4-3FD0A6EB72EB}" srcId="{04A3F5F0-22A4-4379-8B04-6BD3D36FC65F}" destId="{D3252DD6-ED01-4CD3-BAB9-69F26729F2D3}" srcOrd="0" destOrd="0" parTransId="{8213AC92-E663-44FA-B360-51066C4D35D0}" sibTransId="{0E7DC52D-0A01-4F62-A970-27AE4FD92E2D}"/>
    <dgm:cxn modelId="{CCF76A4C-039D-41DF-A3DD-F11405EDC2E0}" srcId="{BE391B6D-D20E-410C-A214-512F6D4AB268}" destId="{2B7C8FEA-4FA0-4040-9BEF-9768467ECC29}" srcOrd="1" destOrd="0" parTransId="{05747F7E-CBED-45BC-831E-91D1B9A35BEF}" sibTransId="{F802EF34-DF65-45F0-8699-99FA86177A5F}"/>
    <dgm:cxn modelId="{F9FC977F-25C8-4936-A509-25765EF8BE83}" type="presParOf" srcId="{1D952F90-4956-485C-B56B-BD9454CDA215}" destId="{B7498CDE-F6A0-455D-B327-72372CF2B9E5}" srcOrd="0" destOrd="0" presId="urn:microsoft.com/office/officeart/2005/8/layout/vList5"/>
    <dgm:cxn modelId="{FBD1DEC2-2205-4B6A-9C8B-752BF1B1F923}" type="presParOf" srcId="{B7498CDE-F6A0-455D-B327-72372CF2B9E5}" destId="{0DAA6C48-3886-47F1-9F53-8B511107AFF5}" srcOrd="0" destOrd="0" presId="urn:microsoft.com/office/officeart/2005/8/layout/vList5"/>
    <dgm:cxn modelId="{D175365F-DF20-49B5-9B07-BD16E525BB7C}" type="presParOf" srcId="{B7498CDE-F6A0-455D-B327-72372CF2B9E5}" destId="{23593809-9A0D-4018-9CC9-23F541F39D03}" srcOrd="1" destOrd="0" presId="urn:microsoft.com/office/officeart/2005/8/layout/vList5"/>
    <dgm:cxn modelId="{DF6AA7C2-5558-4BF6-A04A-5ABFA9F25F49}" type="presParOf" srcId="{1D952F90-4956-485C-B56B-BD9454CDA215}" destId="{4C427263-7A19-465A-9D2C-ACB7B0DDD51C}" srcOrd="1" destOrd="0" presId="urn:microsoft.com/office/officeart/2005/8/layout/vList5"/>
    <dgm:cxn modelId="{412EEC39-0E32-4EE0-9074-68D8CAFDC555}" type="presParOf" srcId="{1D952F90-4956-485C-B56B-BD9454CDA215}" destId="{5E43643A-0E72-4DE4-BFA7-045B0940323E}" srcOrd="2" destOrd="0" presId="urn:microsoft.com/office/officeart/2005/8/layout/vList5"/>
    <dgm:cxn modelId="{0B926420-5E7D-4C3A-B4B0-5FA132E28BBC}" type="presParOf" srcId="{5E43643A-0E72-4DE4-BFA7-045B0940323E}" destId="{33E1CCD0-E865-4B28-8288-66D3D714A93F}" srcOrd="0" destOrd="0" presId="urn:microsoft.com/office/officeart/2005/8/layout/vList5"/>
    <dgm:cxn modelId="{20C432CB-7EE3-4D6A-9933-672D4283D3CE}" type="presParOf" srcId="{5E43643A-0E72-4DE4-BFA7-045B0940323E}" destId="{97692E2D-9580-453F-8FBF-8187A42EB07E}" srcOrd="1" destOrd="0" presId="urn:microsoft.com/office/officeart/2005/8/layout/vList5"/>
    <dgm:cxn modelId="{63B9FD38-1022-4C59-B66D-0A3EF1A2FDC7}" type="presParOf" srcId="{1D952F90-4956-485C-B56B-BD9454CDA215}" destId="{FF8E0D57-419D-4E76-8E4C-A21B51D4F2ED}" srcOrd="3" destOrd="0" presId="urn:microsoft.com/office/officeart/2005/8/layout/vList5"/>
    <dgm:cxn modelId="{370D6C7F-0D20-43A8-99CF-4F29595EA634}" type="presParOf" srcId="{1D952F90-4956-485C-B56B-BD9454CDA215}" destId="{10D54B75-9A84-42BE-8A49-FC544BF8218D}" srcOrd="4" destOrd="0" presId="urn:microsoft.com/office/officeart/2005/8/layout/vList5"/>
    <dgm:cxn modelId="{EA256FC3-E936-440F-84BC-1D863AE1E20C}" type="presParOf" srcId="{10D54B75-9A84-42BE-8A49-FC544BF8218D}" destId="{9B5A17EA-0BC1-4A13-A350-1060CA226EC7}" srcOrd="0" destOrd="0" presId="urn:microsoft.com/office/officeart/2005/8/layout/vList5"/>
    <dgm:cxn modelId="{14E39ACD-DCD9-4352-89A9-C1CFC5681D58}" type="presParOf" srcId="{10D54B75-9A84-42BE-8A49-FC544BF8218D}" destId="{FC63F000-9F13-411F-B4C4-73EDA1CFD7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93809-9A0D-4018-9CC9-23F541F39D03}">
      <dsp:nvSpPr>
        <dsp:cNvPr id="0" name=""/>
        <dsp:cNvSpPr/>
      </dsp:nvSpPr>
      <dsp:spPr>
        <a:xfrm rot="5400000">
          <a:off x="6035770" y="-2828405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Федеральный бюджет и бюджеты государственных внебюджетных фондов РФ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7049" y="40801"/>
        <a:ext cx="6446288" cy="748359"/>
      </dsp:txXfrm>
    </dsp:sp>
    <dsp:sp modelId="{0DAA6C48-3886-47F1-9F53-8B511107AFF5}">
      <dsp:nvSpPr>
        <dsp:cNvPr id="0" name=""/>
        <dsp:cNvSpPr/>
      </dsp:nvSpPr>
      <dsp:spPr>
        <a:xfrm>
          <a:off x="471989" y="72011"/>
          <a:ext cx="2765287" cy="75421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Федеральный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8807" y="108829"/>
        <a:ext cx="2691651" cy="680577"/>
      </dsp:txXfrm>
    </dsp:sp>
    <dsp:sp modelId="{97692E2D-9580-453F-8FBF-8187A42EB07E}">
      <dsp:nvSpPr>
        <dsp:cNvPr id="0" name=""/>
        <dsp:cNvSpPr/>
      </dsp:nvSpPr>
      <dsp:spPr>
        <a:xfrm rot="5400000">
          <a:off x="6035770" y="-1947242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Бюджеты субъектов РФ и бюджеты территориальных государственных внебюджетных фондов 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7049" y="921964"/>
        <a:ext cx="6446288" cy="748359"/>
      </dsp:txXfrm>
    </dsp:sp>
    <dsp:sp modelId="{33E1CCD0-E865-4B28-8288-66D3D714A93F}">
      <dsp:nvSpPr>
        <dsp:cNvPr id="0" name=""/>
        <dsp:cNvSpPr/>
      </dsp:nvSpPr>
      <dsp:spPr>
        <a:xfrm>
          <a:off x="471989" y="936100"/>
          <a:ext cx="2765287" cy="691163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Региональный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5729" y="969840"/>
        <a:ext cx="2697807" cy="623683"/>
      </dsp:txXfrm>
    </dsp:sp>
    <dsp:sp modelId="{FC63F000-9F13-411F-B4C4-73EDA1CFD727}">
      <dsp:nvSpPr>
        <dsp:cNvPr id="0" name=""/>
        <dsp:cNvSpPr/>
      </dsp:nvSpPr>
      <dsp:spPr>
        <a:xfrm rot="5400000">
          <a:off x="6037047" y="-1065763"/>
          <a:ext cx="829329" cy="648677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Местные бюджеты 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3208326" y="1803443"/>
        <a:ext cx="6446288" cy="748359"/>
      </dsp:txXfrm>
    </dsp:sp>
    <dsp:sp modelId="{9B5A17EA-0BC1-4A13-A350-1060CA226EC7}">
      <dsp:nvSpPr>
        <dsp:cNvPr id="0" name=""/>
        <dsp:cNvSpPr/>
      </dsp:nvSpPr>
      <dsp:spPr>
        <a:xfrm>
          <a:off x="471989" y="1872211"/>
          <a:ext cx="2765287" cy="66672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92D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Муниципальный уровень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4536" y="1904758"/>
        <a:ext cx="2700193" cy="60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0.39238</cdr:x>
      <cdr:y>0.4134</cdr:y>
    </cdr:from>
    <cdr:to>
      <cdr:x>0.60761</cdr:x>
      <cdr:y>0.64501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38781" y="1108486"/>
          <a:ext cx="898901" cy="621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658 829,0</a:t>
          </a:r>
        </a:p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0.35983</cdr:x>
      <cdr:y>0.34179</cdr:y>
    </cdr:from>
    <cdr:to>
      <cdr:x>0.58204</cdr:x>
      <cdr:y>0.48901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0636" y="1504617"/>
          <a:ext cx="914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726 400,8</a:t>
          </a:r>
        </a:p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0.46933</cdr:x>
      <cdr:y>0.9096</cdr:y>
    </cdr:from>
    <cdr:to>
      <cdr:x>0.54723</cdr:x>
      <cdr:y>0.94613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8612" y="5520626"/>
          <a:ext cx="914400" cy="221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т</a:t>
          </a:r>
          <a:r>
            <a:rPr lang="ru-RU" sz="1100" dirty="0" smtClean="0"/>
            <a:t>ыс. руб.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DC21-3385-49EE-B225-03C341AF11C5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4142F-AB9F-43E4-8EA9-F6F4E13EA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3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142F-AB9F-43E4-8EA9-F6F4E13EA62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2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35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2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4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9" y="274643"/>
            <a:ext cx="3655008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643"/>
            <a:ext cx="10768198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5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6905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22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0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704" y="1600200"/>
            <a:ext cx="7210545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200"/>
            <a:ext cx="7212661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1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4" indent="0">
              <a:buNone/>
              <a:defRPr sz="2000" b="1"/>
            </a:lvl2pPr>
            <a:lvl3pPr marL="914110" indent="0">
              <a:buNone/>
              <a:defRPr sz="1800" b="1"/>
            </a:lvl3pPr>
            <a:lvl4pPr marL="1371162" indent="0">
              <a:buNone/>
              <a:defRPr sz="1600" b="1"/>
            </a:lvl4pPr>
            <a:lvl5pPr marL="1828215" indent="0">
              <a:buNone/>
              <a:defRPr sz="1600" b="1"/>
            </a:lvl5pPr>
            <a:lvl6pPr marL="2285265" indent="0">
              <a:buNone/>
              <a:defRPr sz="1600" b="1"/>
            </a:lvl6pPr>
            <a:lvl7pPr marL="2742323" indent="0">
              <a:buNone/>
              <a:defRPr sz="1600" b="1"/>
            </a:lvl7pPr>
            <a:lvl8pPr marL="3199375" indent="0">
              <a:buNone/>
              <a:defRPr sz="1600" b="1"/>
            </a:lvl8pPr>
            <a:lvl9pPr marL="36564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80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4" indent="0">
              <a:buNone/>
              <a:defRPr sz="2000" b="1"/>
            </a:lvl2pPr>
            <a:lvl3pPr marL="914110" indent="0">
              <a:buNone/>
              <a:defRPr sz="1800" b="1"/>
            </a:lvl3pPr>
            <a:lvl4pPr marL="1371162" indent="0">
              <a:buNone/>
              <a:defRPr sz="1600" b="1"/>
            </a:lvl4pPr>
            <a:lvl5pPr marL="1828215" indent="0">
              <a:buNone/>
              <a:defRPr sz="1600" b="1"/>
            </a:lvl5pPr>
            <a:lvl6pPr marL="2285265" indent="0">
              <a:buNone/>
              <a:defRPr sz="1600" b="1"/>
            </a:lvl6pPr>
            <a:lvl7pPr marL="2742323" indent="0">
              <a:buNone/>
              <a:defRPr sz="1600" b="1"/>
            </a:lvl7pPr>
            <a:lvl8pPr marL="3199375" indent="0">
              <a:buNone/>
              <a:defRPr sz="1600" b="1"/>
            </a:lvl8pPr>
            <a:lvl9pPr marL="36564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80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10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4" indent="0">
              <a:buNone/>
              <a:defRPr sz="1200"/>
            </a:lvl2pPr>
            <a:lvl3pPr marL="914110" indent="0">
              <a:buNone/>
              <a:defRPr sz="1000"/>
            </a:lvl3pPr>
            <a:lvl4pPr marL="1371162" indent="0">
              <a:buNone/>
              <a:defRPr sz="900"/>
            </a:lvl4pPr>
            <a:lvl5pPr marL="1828215" indent="0">
              <a:buNone/>
              <a:defRPr sz="900"/>
            </a:lvl5pPr>
            <a:lvl6pPr marL="2285265" indent="0">
              <a:buNone/>
              <a:defRPr sz="900"/>
            </a:lvl6pPr>
            <a:lvl7pPr marL="2742323" indent="0">
              <a:buNone/>
              <a:defRPr sz="900"/>
            </a:lvl7pPr>
            <a:lvl8pPr marL="3199375" indent="0">
              <a:buNone/>
              <a:defRPr sz="900"/>
            </a:lvl8pPr>
            <a:lvl9pPr marL="36564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5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80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4" indent="0">
              <a:buNone/>
              <a:defRPr sz="2800"/>
            </a:lvl2pPr>
            <a:lvl3pPr marL="914110" indent="0">
              <a:buNone/>
              <a:defRPr sz="2400"/>
            </a:lvl3pPr>
            <a:lvl4pPr marL="1371162" indent="0">
              <a:buNone/>
              <a:defRPr sz="2000"/>
            </a:lvl4pPr>
            <a:lvl5pPr marL="1828215" indent="0">
              <a:buNone/>
              <a:defRPr sz="2000"/>
            </a:lvl5pPr>
            <a:lvl6pPr marL="2285265" indent="0">
              <a:buNone/>
              <a:defRPr sz="2000"/>
            </a:lvl6pPr>
            <a:lvl7pPr marL="2742323" indent="0">
              <a:buNone/>
              <a:defRPr sz="2000"/>
            </a:lvl7pPr>
            <a:lvl8pPr marL="3199375" indent="0">
              <a:buNone/>
              <a:defRPr sz="2000"/>
            </a:lvl8pPr>
            <a:lvl9pPr marL="365643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4" indent="0">
              <a:buNone/>
              <a:defRPr sz="1200"/>
            </a:lvl2pPr>
            <a:lvl3pPr marL="914110" indent="0">
              <a:buNone/>
              <a:defRPr sz="1000"/>
            </a:lvl3pPr>
            <a:lvl4pPr marL="1371162" indent="0">
              <a:buNone/>
              <a:defRPr sz="900"/>
            </a:lvl4pPr>
            <a:lvl5pPr marL="1828215" indent="0">
              <a:buNone/>
              <a:defRPr sz="900"/>
            </a:lvl5pPr>
            <a:lvl6pPr marL="2285265" indent="0">
              <a:buNone/>
              <a:defRPr sz="900"/>
            </a:lvl6pPr>
            <a:lvl7pPr marL="2742323" indent="0">
              <a:buNone/>
              <a:defRPr sz="900"/>
            </a:lvl7pPr>
            <a:lvl8pPr marL="3199375" indent="0">
              <a:buNone/>
              <a:defRPr sz="900"/>
            </a:lvl8pPr>
            <a:lvl9pPr marL="36564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358" tIns="45680" rIns="91358" bIns="456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5"/>
            <a:ext cx="10971372" cy="4525963"/>
          </a:xfrm>
          <a:prstGeom prst="rect">
            <a:avLst/>
          </a:prstGeom>
        </p:spPr>
        <p:txBody>
          <a:bodyPr vert="horz" lIns="91358" tIns="45680" rIns="91358" bIns="456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355"/>
            <a:ext cx="284443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5"/>
            <a:ext cx="3860297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5"/>
            <a:ext cx="284443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7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0" indent="-342790" algn="l" defTabSz="914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5" indent="-285658" algn="l" defTabSz="9141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5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8" indent="-228526" algn="l" defTabSz="9141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43" indent="-228526" algn="l" defTabSz="9141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95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0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02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56" indent="-228526" algn="l" defTabSz="9141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2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3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5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defTabSz="914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83638" y="0"/>
            <a:ext cx="2206775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11630" y="0"/>
            <a:ext cx="0" cy="685800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839622" y="0"/>
            <a:ext cx="0" cy="685800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31610" y="0"/>
            <a:ext cx="0" cy="68580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73" y="1808820"/>
            <a:ext cx="5579539" cy="370649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-1" y="1808820"/>
            <a:ext cx="10222041" cy="64807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6" algn="r"/>
            <a:r>
              <a:rPr lang="ru-RU" sz="3200" dirty="0" smtClean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Бюджет для граждан</a:t>
            </a:r>
            <a:endParaRPr lang="ru-RU" sz="320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566" y="5532355"/>
            <a:ext cx="78759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Бюджет МО «Баяндаевский район»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на 2022 год и плановый период 2023 и 2024 годов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39891"/>
              </p:ext>
            </p:extLst>
          </p:nvPr>
        </p:nvGraphicFramePr>
        <p:xfrm>
          <a:off x="725378" y="2093974"/>
          <a:ext cx="10739655" cy="43656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98102"/>
                <a:gridCol w="1863265"/>
                <a:gridCol w="1863265"/>
                <a:gridCol w="1915023"/>
              </a:tblGrid>
              <a:tr h="328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Показатели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2022 </a:t>
                      </a:r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2023 </a:t>
                      </a:r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2024 </a:t>
                      </a:r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год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Доходы, в том числе: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654 762,7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726 400,8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658 829,0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4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068,4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50 708,6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50 831,3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604 694,3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646 055,3</a:t>
                      </a:r>
                      <a:endParaRPr lang="ru-RU" sz="2400" b="0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574 461,2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Расходы, в том числе: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658</a:t>
                      </a:r>
                      <a:r>
                        <a:rPr lang="ru-RU" sz="240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517,8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728 936,2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661 370,6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условно утвержденные расходы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25717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 </a:t>
                      </a:r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979,8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10 613,8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Дефицит (-)</a:t>
                      </a:r>
                      <a:endParaRPr lang="ru-RU" sz="2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ru-RU" sz="24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755,1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2 535,4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2 541,6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8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Процент дефицита к доходам без учета безвозмездных поступлений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7,5%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6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Верхний предел государственного долга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3 755,1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290,5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71670" y="1695068"/>
            <a:ext cx="113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ыс. руб.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6184" y="788694"/>
            <a:ext cx="7138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Основные параметры районного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2022 год и на плановый период 2023 и 2024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82638" y="908719"/>
            <a:ext cx="10518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МО «Баяндаевский район»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2022 год и на плановый период 2023 и 2024 годов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811439"/>
              </p:ext>
            </p:extLst>
          </p:nvPr>
        </p:nvGraphicFramePr>
        <p:xfrm>
          <a:off x="692069" y="1700808"/>
          <a:ext cx="11089232" cy="4611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8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92324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ДОХОДЫ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91961" y="908720"/>
            <a:ext cx="11148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Решением Думы о бюджете объем доходов бюджета МО «Баяндаевский район» на 2022 год определён в сумме 654 762,7 тыс. руб.,  на 2023 год в сумме 726 400,8 тыс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руб., и на 2024 год в сумме 658 829,0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тыс.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руб.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62697"/>
              </p:ext>
            </p:extLst>
          </p:nvPr>
        </p:nvGraphicFramePr>
        <p:xfrm>
          <a:off x="118542" y="2204864"/>
          <a:ext cx="45365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16126" y="3427988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654 762,7 </a:t>
            </a:r>
          </a:p>
          <a:p>
            <a:pPr algn="ctr"/>
            <a:r>
              <a:rPr lang="ru-RU" sz="1400" dirty="0" smtClean="0"/>
              <a:t>тыс. руб.</a:t>
            </a:r>
            <a:endParaRPr lang="ru-RU" sz="14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992220"/>
              </p:ext>
            </p:extLst>
          </p:nvPr>
        </p:nvGraphicFramePr>
        <p:xfrm>
          <a:off x="7904792" y="2240285"/>
          <a:ext cx="4176464" cy="280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8541" y="507589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5166" y="5086349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9582" y="507589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2024 год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276454"/>
              </p:ext>
            </p:extLst>
          </p:nvPr>
        </p:nvGraphicFramePr>
        <p:xfrm>
          <a:off x="4367014" y="1772816"/>
          <a:ext cx="4320480" cy="4668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0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92324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БЮДЖЕТА. ДОХОДЫ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244015"/>
              </p:ext>
            </p:extLst>
          </p:nvPr>
        </p:nvGraphicFramePr>
        <p:xfrm>
          <a:off x="118542" y="1452846"/>
          <a:ext cx="11881319" cy="528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2636" y="1052736"/>
            <a:ext cx="4084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ДИНАМИКА ДОХОДОВ 2020-2024ГГ.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8399462" y="2986110"/>
            <a:ext cx="3672408" cy="12349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2022 – 422 620,2 тыс. руб. </a:t>
            </a:r>
          </a:p>
          <a:p>
            <a:pPr algn="ctr"/>
            <a:r>
              <a:rPr lang="ru-RU" sz="2400" dirty="0" smtClean="0"/>
              <a:t>2023 – 407 142,4 тыс. руб.</a:t>
            </a:r>
          </a:p>
          <a:p>
            <a:pPr algn="ctr"/>
            <a:r>
              <a:rPr lang="ru-RU" sz="2400" dirty="0" smtClean="0"/>
              <a:t>2024 – 406 775,9 тыс. руб.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18323" y="3036034"/>
            <a:ext cx="3960440" cy="11850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2022 – 54 614,0 тыс. руб. </a:t>
            </a:r>
          </a:p>
          <a:p>
            <a:pPr algn="ctr"/>
            <a:r>
              <a:rPr lang="ru-RU" sz="2400" dirty="0" smtClean="0"/>
              <a:t>2023 – 146 129,6  тыс. руб.</a:t>
            </a:r>
          </a:p>
          <a:p>
            <a:pPr algn="ctr"/>
            <a:r>
              <a:rPr lang="ru-RU" sz="2400" dirty="0" smtClean="0"/>
              <a:t>2024 – 68 850,9 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7216" y="3002982"/>
            <a:ext cx="3636155" cy="12181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2022 – 123 480,7 тыс. руб. </a:t>
            </a:r>
          </a:p>
          <a:p>
            <a:pPr algn="ctr"/>
            <a:r>
              <a:rPr lang="ru-RU" sz="2400" dirty="0" smtClean="0"/>
              <a:t>2023 – 118 440,8 тыс. руб.</a:t>
            </a:r>
          </a:p>
          <a:p>
            <a:pPr algn="ctr"/>
            <a:r>
              <a:rPr lang="ru-RU" sz="2400" dirty="0" smtClean="0"/>
              <a:t>2024 – 128 391,9 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80315" y="179929"/>
            <a:ext cx="92324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БЮДЖЕТА. ДОХОДЫ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93907" y="1408310"/>
            <a:ext cx="740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Прогнозируемые безвозмездные поступления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4410" y="2413624"/>
            <a:ext cx="3618305" cy="6427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Дотации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18323" y="2418994"/>
            <a:ext cx="3960440" cy="6373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Субсидии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99462" y="2398251"/>
            <a:ext cx="3672408" cy="6581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убвенции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723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92324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БЮДЖЕТА. ДОХОДЫ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493002"/>
              </p:ext>
            </p:extLst>
          </p:nvPr>
        </p:nvGraphicFramePr>
        <p:xfrm>
          <a:off x="-420184" y="678761"/>
          <a:ext cx="4677936" cy="468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14686" y="3153927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 год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625927"/>
              </p:ext>
            </p:extLst>
          </p:nvPr>
        </p:nvGraphicFramePr>
        <p:xfrm>
          <a:off x="8327454" y="203919"/>
          <a:ext cx="6431981" cy="6359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67614" y="31732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2024 год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993554"/>
              </p:ext>
            </p:extLst>
          </p:nvPr>
        </p:nvGraphicFramePr>
        <p:xfrm>
          <a:off x="3358902" y="1138391"/>
          <a:ext cx="5688632" cy="5688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81764" y="3210876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год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630659" y="788694"/>
            <a:ext cx="631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Прогнозируемые безвозмездные поступления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934371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БЮДЖЕТА. РАСХОДЫ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1278" y="764704"/>
            <a:ext cx="11927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Структура расходов в разрезе  функционального направления бюджетов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на 2022 год и на плановый период 2023 и 2024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64614"/>
              </p:ext>
            </p:extLst>
          </p:nvPr>
        </p:nvGraphicFramePr>
        <p:xfrm>
          <a:off x="334566" y="1911384"/>
          <a:ext cx="11521280" cy="4267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832648"/>
                <a:gridCol w="1872208"/>
                <a:gridCol w="1944216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показателя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2022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год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66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727,6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684,9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67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384,8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безопасность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и правоохранительная деятельность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5 751,6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5 413,2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413,2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831,2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868,5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906,5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400,0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Охрана окружающей среды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1 523,8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48 598,5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1 543,8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Образование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426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270,1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462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731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435 285,1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179,9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097,7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22 536,9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Здравоохранение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Социальная политика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569,8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756,9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380,4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42374" y="1483354"/>
            <a:ext cx="13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ыс. рублей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1278" y="764704"/>
            <a:ext cx="11927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Структура расходов в разрезе  функционального направления бюджетов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на 2022 год и на плановый период 2023 и 2024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65798"/>
              </p:ext>
            </p:extLst>
          </p:nvPr>
        </p:nvGraphicFramePr>
        <p:xfrm>
          <a:off x="334566" y="2276872"/>
          <a:ext cx="11521280" cy="23774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832648"/>
                <a:gridCol w="1872208"/>
                <a:gridCol w="1944216"/>
                <a:gridCol w="1872208"/>
              </a:tblGrid>
              <a:tr h="36548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показателя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2022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год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Физическая культура и спорт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1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Средства массовой информации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128,3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028,3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3 143,3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Обслуживание муниципального долга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98 635,6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82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777,4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83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162,8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658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517,8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723 956,4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650 756,8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26688" y="1775868"/>
            <a:ext cx="243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родолжение таблицы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97552" y="788694"/>
            <a:ext cx="11358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Согласно , функциональной структуре расходов на социально-культурную сферу предусмотрено на 2022 год  -  484 738,1  тыс. руб., на 2023 – 520 203,9 тыс.  руб., на 2024 – 491 935,7 тыс. руб.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7386" y="2492230"/>
            <a:ext cx="3168352" cy="1160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426 270,1  тыс. руб.</a:t>
            </a:r>
          </a:p>
          <a:p>
            <a:pPr algn="ctr"/>
            <a:r>
              <a:rPr lang="ru-RU" dirty="0" smtClean="0"/>
              <a:t>2023 г. – 462 731,0  тыс. руб.</a:t>
            </a:r>
          </a:p>
          <a:p>
            <a:pPr algn="ctr"/>
            <a:r>
              <a:rPr lang="ru-RU" dirty="0" smtClean="0"/>
              <a:t>2024 г. – 435 285,1  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7179" y="2112935"/>
            <a:ext cx="3168352" cy="5894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образование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21418" y="2557894"/>
            <a:ext cx="3168352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</a:t>
            </a:r>
            <a:r>
              <a:rPr lang="ru-RU" dirty="0">
                <a:solidFill>
                  <a:schemeClr val="tx1"/>
                </a:solidFill>
              </a:rPr>
              <a:t>30 </a:t>
            </a:r>
            <a:r>
              <a:rPr lang="ru-RU" dirty="0" smtClean="0">
                <a:solidFill>
                  <a:schemeClr val="tx1"/>
                </a:solidFill>
              </a:rPr>
              <a:t>569,8 </a:t>
            </a:r>
            <a:r>
              <a:rPr lang="ru-RU" dirty="0" smtClean="0"/>
              <a:t>тыс. руб.</a:t>
            </a:r>
          </a:p>
          <a:p>
            <a:pPr algn="ctr"/>
            <a:r>
              <a:rPr lang="ru-RU" dirty="0" smtClean="0"/>
              <a:t>2023 г. – 30 756,9 тыс. руб.</a:t>
            </a:r>
          </a:p>
          <a:p>
            <a:pPr algn="ctr"/>
            <a:r>
              <a:rPr lang="ru-RU" dirty="0" smtClean="0"/>
              <a:t>2024 г. – 30 380,4 тыс.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21418" y="2112936"/>
            <a:ext cx="3168352" cy="6213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социальную политику 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97823" y="2557894"/>
            <a:ext cx="3168352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24 179,9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тыс. руб.</a:t>
            </a:r>
          </a:p>
          <a:p>
            <a:pPr algn="ctr"/>
            <a:r>
              <a:rPr lang="ru-RU" dirty="0" smtClean="0"/>
              <a:t>2023 г. – 23 097,7 тыс. руб.</a:t>
            </a:r>
          </a:p>
          <a:p>
            <a:pPr algn="ctr"/>
            <a:r>
              <a:rPr lang="ru-RU" dirty="0" smtClean="0"/>
              <a:t>2024 г. – 22 536,9 тыс.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97823" y="2112936"/>
            <a:ext cx="3168352" cy="5894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культуру, кинематографию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2056" y="4970132"/>
            <a:ext cx="3168352" cy="11608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90,0  тыс. руб.</a:t>
            </a:r>
          </a:p>
          <a:p>
            <a:pPr algn="ctr"/>
            <a:r>
              <a:rPr lang="ru-RU" dirty="0" smtClean="0"/>
              <a:t>2023 г. – 90,0  </a:t>
            </a:r>
            <a:r>
              <a:rPr lang="ru-RU" dirty="0"/>
              <a:t>т</a:t>
            </a:r>
            <a:r>
              <a:rPr lang="ru-RU" dirty="0" smtClean="0"/>
              <a:t>ыс. руб.</a:t>
            </a:r>
          </a:p>
          <a:p>
            <a:pPr algn="ctr"/>
            <a:r>
              <a:rPr lang="ru-RU" dirty="0" smtClean="0"/>
              <a:t>2024 г. – 90,0  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98503" y="4970132"/>
            <a:ext cx="3168352" cy="11608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500,0 тыс. руб.</a:t>
            </a:r>
          </a:p>
          <a:p>
            <a:pPr algn="ctr"/>
            <a:r>
              <a:rPr lang="ru-RU" dirty="0" smtClean="0"/>
              <a:t>2023 г. – 500,0  </a:t>
            </a:r>
            <a:r>
              <a:rPr lang="ru-RU" dirty="0"/>
              <a:t>т</a:t>
            </a:r>
            <a:r>
              <a:rPr lang="ru-RU" dirty="0" smtClean="0"/>
              <a:t>ыс. руб.</a:t>
            </a:r>
          </a:p>
          <a:p>
            <a:pPr algn="ctr"/>
            <a:r>
              <a:rPr lang="ru-RU" dirty="0" smtClean="0"/>
              <a:t>2024 г. – 500,0  тыс. руб.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463912" y="4970132"/>
            <a:ext cx="3168352" cy="11608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3 128,3 тыс. руб.</a:t>
            </a:r>
          </a:p>
          <a:p>
            <a:pPr algn="ctr"/>
            <a:r>
              <a:rPr lang="ru-RU" dirty="0" smtClean="0"/>
              <a:t>2023 г. – 3 028,3  </a:t>
            </a:r>
            <a:r>
              <a:rPr lang="ru-RU" dirty="0"/>
              <a:t>т</a:t>
            </a:r>
            <a:r>
              <a:rPr lang="ru-RU" dirty="0" smtClean="0"/>
              <a:t>ыс. руб.</a:t>
            </a:r>
          </a:p>
          <a:p>
            <a:pPr algn="ctr"/>
            <a:r>
              <a:rPr lang="ru-RU" dirty="0" smtClean="0"/>
              <a:t>2024 г. – 3 143,3  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50823" y="4572835"/>
            <a:ext cx="3215351" cy="58710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средства массовой информации 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9452" y="4587147"/>
            <a:ext cx="3168352" cy="5727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здравоохранение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98503" y="4587147"/>
            <a:ext cx="3168352" cy="5909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физическую культуру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0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8341421" y="3241222"/>
            <a:ext cx="3781968" cy="13628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12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дошкольных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учреждений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14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общеобразовательных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учреждений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учреждения дополнительного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38252" y="1510460"/>
            <a:ext cx="3792796" cy="1160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г. – 426 270,1  тыс. руб.</a:t>
            </a:r>
          </a:p>
          <a:p>
            <a:pPr algn="ctr"/>
            <a:r>
              <a:rPr lang="ru-RU" dirty="0" smtClean="0"/>
              <a:t>2023 г. – 462 731,0  тыс. руб.</a:t>
            </a:r>
          </a:p>
          <a:p>
            <a:pPr algn="ctr"/>
            <a:r>
              <a:rPr lang="ru-RU" dirty="0" smtClean="0"/>
              <a:t>2024 г. – 435 285,1  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342081" y="1102458"/>
            <a:ext cx="3785137" cy="5894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образование 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338252" y="2870867"/>
            <a:ext cx="3785137" cy="6134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29 образовательных учреждений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670" y="949411"/>
            <a:ext cx="572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Расходы бюджета на образование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8397616" y="1126010"/>
            <a:ext cx="112389" cy="105755"/>
          </a:xfrm>
          <a:prstGeom prst="flowChartConnector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31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11972727" y="2910827"/>
            <a:ext cx="112390" cy="93451"/>
          </a:xfrm>
          <a:prstGeom prst="flowChartConnector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8375851" y="2910827"/>
            <a:ext cx="112389" cy="93449"/>
          </a:xfrm>
          <a:prstGeom prst="flowChartConnector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687863"/>
              </p:ext>
            </p:extLst>
          </p:nvPr>
        </p:nvGraphicFramePr>
        <p:xfrm>
          <a:off x="78033" y="1873320"/>
          <a:ext cx="8111429" cy="156858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10220"/>
                <a:gridCol w="2808922"/>
                <a:gridCol w="2592287"/>
              </a:tblGrid>
              <a:tr h="6541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Дошкольные учреждения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Общее образование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Дополнительное образование детей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15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–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88 826,1 тыс. руб.</a:t>
                      </a: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  98 095,1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тыс. руб.</a:t>
                      </a: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 82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761,1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– 276 298,2 тыс. руб.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306 765,6 тыс. руб.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292 990,9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39 475,0 тыс. руб.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 36 131,7 тыс. руб.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37 607,0 тыс. руб.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035757"/>
              </p:ext>
            </p:extLst>
          </p:nvPr>
        </p:nvGraphicFramePr>
        <p:xfrm>
          <a:off x="1316311" y="4071540"/>
          <a:ext cx="5680516" cy="1554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72204"/>
                <a:gridCol w="280831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Молодежная политика и оздоровление</a:t>
                      </a:r>
                      <a:r>
                        <a:rPr lang="ru-RU" sz="18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Другие вопросы в области образования</a:t>
                      </a:r>
                      <a:endParaRPr lang="ru-RU" sz="1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– 3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072,5 тыс. руб.</a:t>
                      </a: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 3 068,5 тыс. руб.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3 068,5 тыс. руб.</a:t>
                      </a: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– 18 598,3 тыс. руб.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– 18 856,6 тыс. руб.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– 18 760,1 тыс. руб.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90" name="Picture 18" descr="https://school.sibstrin.ru/img/186439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69" y="5157192"/>
            <a:ext cx="1768120" cy="167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Блок-схема: узел 16"/>
          <p:cNvSpPr/>
          <p:nvPr/>
        </p:nvSpPr>
        <p:spPr>
          <a:xfrm>
            <a:off x="11983818" y="1126916"/>
            <a:ext cx="112389" cy="105755"/>
          </a:xfrm>
          <a:prstGeom prst="flowChartConnector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31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8162" y="738282"/>
            <a:ext cx="6806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Уважаемые жители Баяндаевского района!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637" y="1484784"/>
            <a:ext cx="10297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Вашему вниманию представлен информационный материал «Бюджет для граждан», созданный для обеспечения реализации принципа прозрачности (открытости) и обеспечения доступного информирования граждан об основных понятиях бюджета и бюджетного процесса, а также об основных направлениях местного бюджета.</a:t>
            </a:r>
          </a:p>
          <a:p>
            <a:pPr indent="457200" algn="just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Данный информационный материал позволит Вам составить представление о планируемых поступлениях в местный бюджет, и о основных направлениях расходования средств. 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38622" y="764704"/>
            <a:ext cx="4896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Расходы бюджета на культуру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202" y="1287924"/>
            <a:ext cx="1101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Реализуется муниципальная программа  «Развитие культуры на 2019-2024годы».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59348"/>
              </p:ext>
            </p:extLst>
          </p:nvPr>
        </p:nvGraphicFramePr>
        <p:xfrm>
          <a:off x="491319" y="1988840"/>
          <a:ext cx="11292521" cy="39650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683328"/>
                <a:gridCol w="1690037"/>
                <a:gridCol w="1459578"/>
                <a:gridCol w="1459578"/>
              </a:tblGrid>
              <a:tr h="483544"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подпрограмм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Объем финансирования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3544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год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</a:t>
                      </a:r>
                      <a:r>
                        <a:rPr lang="ru-RU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год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572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 и</a:t>
                      </a:r>
                      <a:r>
                        <a:rPr lang="ru-RU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качества муниципальных услуг в сфере культурного досуга населения»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13 544,1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12 422,5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11 893,7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703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«Повышение доступности и качества дополнительного образования» 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8 867,2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8 839,2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8 839,2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703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«Обеспечение деятельности Отдела культуры администрации МО «Баяндаевский район»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10 635,8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10 655,2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10 643,2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3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822622" y="4367125"/>
            <a:ext cx="3312366" cy="10978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–  8 867,2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–  8 839,2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2024 – 8 839,2  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8716" y="764704"/>
            <a:ext cx="525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Расходы бюджета культуры на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8623" y="2070675"/>
            <a:ext cx="3312367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–  5 040,6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–  4 884,2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2024 – 5 034,2  тыс.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1956" y="1419308"/>
            <a:ext cx="333903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деятельности домов культуры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83038" y="2070675"/>
            <a:ext cx="331236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–  6 820,6 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–  6 806,9 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2024 –  6 108,1  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83038" y="1440313"/>
            <a:ext cx="331236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деятельности библиотеки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99462" y="2076405"/>
            <a:ext cx="3384375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–  1 682,9 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–  751,4 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2024 –  751,4  тыс.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99462" y="1440313"/>
            <a:ext cx="338437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деятельности этнографического музея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1956" y="3590040"/>
            <a:ext cx="3339034" cy="991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деятельности дополнительного образования в сфере культуры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83038" y="4481475"/>
            <a:ext cx="331236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–  2 889,0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–  2 889,0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2024 – 2 889,0  тыс. руб.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83038" y="3635626"/>
            <a:ext cx="3312368" cy="9455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деятельности аппарата Отдела культуры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399462" y="4481475"/>
            <a:ext cx="3384375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–  7 746,8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–  7 766,2 тыс. руб.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2024 – 7 754,2  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399462" y="3671664"/>
            <a:ext cx="3384375" cy="8995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Обеспечение деятельности центра обслуживания учреждений культуры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1" name="Picture 2" descr="C:\Users\user\Desktop\бюджет 2017 года\бюджет для граждан 2017-2019\Новая папка\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733" y="5661248"/>
            <a:ext cx="1315667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51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8683" y="76470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Расходы бюджета на социальную защиту населения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594" y="1287923"/>
            <a:ext cx="11269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Реализуется муниципальная программа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«Социальная поддержка населения Баяндаевского района на 2019-2024годы».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55445" y="2924944"/>
            <a:ext cx="3934967" cy="12590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2022 – 28 786,2 тыс. руб. 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2023 – 29 071, 2 тыс. руб.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2024 – 29 071,2 тыс. руб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55445" y="2371428"/>
            <a:ext cx="3934967" cy="6953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Ресурсное обеспечение мероприятий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049" y="2371428"/>
            <a:ext cx="7560840" cy="3908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Перечень основных мероприятий проводимых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для реализации муниципальной программы: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«Обеспечение предоставления мер социальной поддержки и социальных услуг в рамках полномочий муниципального района»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«Выплата пенсии за выслугу лет гражданам, замещавшим должности муниципальной службы Баяндаевского района»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«Доступная среда для инвалидов и других маломобильных групп населения на 2019-2024 годы»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«Социальное обеспечение населения»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«Обеспечение деятельности по предоставлению мер социальной поддержки многодетным и малоимущим семьям»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75567" y="820993"/>
            <a:ext cx="11399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Бюджет муниципального образования формируется в программном формате. Информация о бюджетных ассигнованиях в 2022-2024 годах, отраженных в бюджете, разрезе муниципальных программ и непрограммных расходах представлена в таблице: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04379"/>
              </p:ext>
            </p:extLst>
          </p:nvPr>
        </p:nvGraphicFramePr>
        <p:xfrm>
          <a:off x="190550" y="2627786"/>
          <a:ext cx="11809312" cy="3623310"/>
        </p:xfrm>
        <a:graphic>
          <a:graphicData uri="http://schemas.openxmlformats.org/drawingml/2006/table">
            <a:tbl>
              <a:tblPr/>
              <a:tblGrid>
                <a:gridCol w="323223"/>
                <a:gridCol w="7284789"/>
                <a:gridCol w="1342590"/>
                <a:gridCol w="1417178"/>
                <a:gridCol w="1441532"/>
              </a:tblGrid>
              <a:tr h="2346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Развитие образования Баяндаевского района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417 175,7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453 264,0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425 418,0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Поддержка и развитие физической культуры и спорта в МО 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Развитие культуры в МО 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33 047,1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31 936,9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31 376,1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Профилактика ВИЧ-инфекции в Баяндаевском районе на 2021-2025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Молодежная политика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98154" y="2204864"/>
            <a:ext cx="104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65510" y="1836656"/>
            <a:ext cx="8220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Перечень муниципальных программ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2022 год и плановый период 2023 и 2024 годов</a:t>
            </a:r>
          </a:p>
        </p:txBody>
      </p:sp>
    </p:spTree>
    <p:extLst>
      <p:ext uri="{BB962C8B-B14F-4D97-AF65-F5344CB8AC3E}">
        <p14:creationId xmlns:p14="http://schemas.microsoft.com/office/powerpoint/2010/main" val="26066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4663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808381"/>
              </p:ext>
            </p:extLst>
          </p:nvPr>
        </p:nvGraphicFramePr>
        <p:xfrm>
          <a:off x="262558" y="908720"/>
          <a:ext cx="11737304" cy="288031"/>
        </p:xfrm>
        <a:graphic>
          <a:graphicData uri="http://schemas.openxmlformats.org/drawingml/2006/table">
            <a:tbl>
              <a:tblPr/>
              <a:tblGrid>
                <a:gridCol w="360040"/>
                <a:gridCol w="7217208"/>
                <a:gridCol w="1279736"/>
                <a:gridCol w="1440160"/>
                <a:gridCol w="1440160"/>
              </a:tblGrid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86734"/>
              </p:ext>
            </p:extLst>
          </p:nvPr>
        </p:nvGraphicFramePr>
        <p:xfrm>
          <a:off x="262558" y="3429000"/>
          <a:ext cx="11737304" cy="2484502"/>
        </p:xfrm>
        <a:graphic>
          <a:graphicData uri="http://schemas.openxmlformats.org/drawingml/2006/table">
            <a:tbl>
              <a:tblPr/>
              <a:tblGrid>
                <a:gridCol w="360040"/>
                <a:gridCol w="7200800"/>
                <a:gridCol w="1296144"/>
                <a:gridCol w="1440160"/>
                <a:gridCol w="1440160"/>
              </a:tblGrid>
              <a:tr h="819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Комплексное развитие сельских территорий МО "Баяндаевский район" на 2020-2024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1 393,8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393,8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393,8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19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Повышение безопасности дорожного движения в 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437,9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470,6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Охрана окружающей среды в 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180,0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47 254,70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574497"/>
              </p:ext>
            </p:extLst>
          </p:nvPr>
        </p:nvGraphicFramePr>
        <p:xfrm>
          <a:off x="262557" y="1196752"/>
          <a:ext cx="11737305" cy="2223135"/>
        </p:xfrm>
        <a:graphic>
          <a:graphicData uri="http://schemas.openxmlformats.org/drawingml/2006/table">
            <a:tbl>
              <a:tblPr/>
              <a:tblGrid>
                <a:gridCol w="364513"/>
                <a:gridCol w="7196328"/>
                <a:gridCol w="1296144"/>
                <a:gridCol w="1440160"/>
                <a:gridCol w="1440160"/>
              </a:tblGrid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Социальная поддержка населения Баяндаевского района" на 2019-2024 годы"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28 786,2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071,2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071,2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11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Энергосбережение и повышение энергетической эффективности в МО "Баяндаевский район" на 2019-2024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годы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400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, 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800,0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11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11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"Молодым семьям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– доступное жилье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976,3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878,4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501,9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6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57297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ХАРАКТЕРИСТИКИ РАЙОННОГО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7707"/>
              </p:ext>
            </p:extLst>
          </p:nvPr>
        </p:nvGraphicFramePr>
        <p:xfrm>
          <a:off x="226554" y="1340768"/>
          <a:ext cx="11737304" cy="4601207"/>
        </p:xfrm>
        <a:graphic>
          <a:graphicData uri="http://schemas.openxmlformats.org/drawingml/2006/table">
            <a:tbl>
              <a:tblPr/>
              <a:tblGrid>
                <a:gridCol w="360040"/>
                <a:gridCol w="7200800"/>
                <a:gridCol w="1339660"/>
                <a:gridCol w="1411448"/>
                <a:gridCol w="1425356"/>
              </a:tblGrid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Профилактика правонарушений и социального сиротства в Баяндаевском районе" на 2019-2024годы"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Профилактика терроризма и экстремизма на территории 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"Управление муниципальными финансами в МО "Баяндаевский район" на 2019-2024 годы"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109 913,3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94 049,2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94 434,6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«Совершенствование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механизмов управления экономическим развитием в </a:t>
                      </a:r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МО "Баяндаевский район" на 2019-2024 годы"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59 058,1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57 702,5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59 522,7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76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Итого по муниципальным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программам </a:t>
                      </a:r>
                      <a:endParaRPr lang="ru-RU" sz="18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651 841,8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717 281,4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644 081,7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Непрограммные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6 676,0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6 675,0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6 675,0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43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658 517,8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723 956,4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650 756,7</a:t>
                      </a:r>
                      <a:endParaRPr lang="ru-RU" sz="18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01035"/>
              </p:ext>
            </p:extLst>
          </p:nvPr>
        </p:nvGraphicFramePr>
        <p:xfrm>
          <a:off x="226554" y="1052736"/>
          <a:ext cx="11737304" cy="288031"/>
        </p:xfrm>
        <a:graphic>
          <a:graphicData uri="http://schemas.openxmlformats.org/drawingml/2006/table">
            <a:tbl>
              <a:tblPr/>
              <a:tblGrid>
                <a:gridCol w="360040"/>
                <a:gridCol w="7217208"/>
                <a:gridCol w="1337161"/>
                <a:gridCol w="1411448"/>
                <a:gridCol w="1411447"/>
              </a:tblGrid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Наименование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7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8941" y="476672"/>
            <a:ext cx="504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КОНТАКТНАЯ ИНФОРМАЦИЯ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5169" y="2456412"/>
            <a:ext cx="7317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Материал подготовлен Финансовым управлением </a:t>
            </a:r>
          </a:p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дминистрации МО «Баяндаевский район»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54278"/>
            <a:ext cx="12190413" cy="803722"/>
          </a:xfrm>
          <a:prstGeom prst="rect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2566" y="6054278"/>
            <a:ext cx="4965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Иркутская область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Баяндаевский район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с. Баяндай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ул. Бутунаева, 2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2566" y="0"/>
            <a:ext cx="0" cy="605427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8171" y="6362054"/>
            <a:ext cx="4408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Тел. 8(39537)9- 12- 41,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fin40@gfu.ru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4570" y="0"/>
            <a:ext cx="0" cy="605427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0550" y="0"/>
            <a:ext cx="0" cy="605427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0" y="5445224"/>
            <a:ext cx="622598" cy="60905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0" y="5517232"/>
            <a:ext cx="550590" cy="537046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5661248"/>
            <a:ext cx="406574" cy="393030"/>
          </a:xfrm>
          <a:prstGeom prst="line">
            <a:avLst/>
          </a:prstGeom>
          <a:ln w="63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5749751"/>
            <a:ext cx="311299" cy="304527"/>
          </a:xfrm>
          <a:prstGeom prst="line">
            <a:avLst/>
          </a:prstGeom>
          <a:ln w="31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372768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ПОНЯТИЕ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6574" y="1124742"/>
            <a:ext cx="11207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 –  форма образования и расходования денежных средств, предназначенных  для  финансового обеспечения задач и функций государства и местного самоуправления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574" y="2360017"/>
            <a:ext cx="92326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7200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Важнейшие части бюджета – это его доходная и расходная части: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85263" y="2939673"/>
            <a:ext cx="941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доходная часть показывает источники денежных средств бюджета;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5263" y="3573016"/>
            <a:ext cx="10081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расходная часть показывает, на какие цели направляются аккумулированные государством средства.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73" y="1124744"/>
            <a:ext cx="1146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Бюджетная политика включает в себя определение соотношения между доходной и расходной частями  бюджета. Здесь возможны три различных варианта: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765447" y="3392996"/>
            <a:ext cx="1224136" cy="194421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1985420" y="3392996"/>
            <a:ext cx="1224136" cy="194421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973" y="2606577"/>
            <a:ext cx="3235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Сбалансированный бюджет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447" y="5373216"/>
            <a:ext cx="244410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=доходы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6150485" y="4054067"/>
            <a:ext cx="1224136" cy="130010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4926349" y="3390816"/>
            <a:ext cx="1224136" cy="1944216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9098871" y="4036618"/>
            <a:ext cx="1224136" cy="131224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Расходы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10312717" y="3434669"/>
            <a:ext cx="1224136" cy="1944216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Доходы </a:t>
            </a: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0972" y="2588984"/>
            <a:ext cx="2188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Дефицит бюджета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6350" y="5373216"/>
            <a:ext cx="2448272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&gt;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98871" y="5378885"/>
            <a:ext cx="2437981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Расходы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&lt;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доходы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98871" y="2588984"/>
            <a:ext cx="2201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Профицит бюджет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150990" y="2588984"/>
            <a:ext cx="0" cy="3360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432846" y="2606577"/>
            <a:ext cx="0" cy="334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198662" y="203919"/>
            <a:ext cx="372768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ПОНЯТИЕ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79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4253280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БЮДЖЕТНАЯ СИСТЕМА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3151" y="980728"/>
            <a:ext cx="11207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Бюджетная система Российской Федерации –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Российской Федерации, местных бюджетов и бюджетов государственных внебюджетных фондов. 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34606771"/>
              </p:ext>
            </p:extLst>
          </p:nvPr>
        </p:nvGraphicFramePr>
        <p:xfrm>
          <a:off x="942669" y="3284984"/>
          <a:ext cx="101355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430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430194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БЮДЖЕТНЫЙ ПРОЦЕСС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6754" y="1318320"/>
            <a:ext cx="7776864" cy="1246058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Составление проекта бюджета на очередной финансовый год и плановый период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(июль-октябрь)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26754" y="2965594"/>
            <a:ext cx="7776864" cy="760730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Рассмотрение проекта бюджета и его  утверждение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(ноябрь-декабрь)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4846" y="4250541"/>
            <a:ext cx="6120680" cy="760730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Исполнение бюджета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(январь-декабрь)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4846" y="5450264"/>
            <a:ext cx="6120680" cy="760730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Отчётность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(январь-декабрь)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126654" y="1772816"/>
            <a:ext cx="864096" cy="1573143"/>
          </a:xfrm>
          <a:prstGeom prst="curv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 flipH="1">
            <a:off x="9803618" y="3350888"/>
            <a:ext cx="936104" cy="1477199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1846734" y="4581128"/>
            <a:ext cx="1008112" cy="1573143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7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430194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БЮДЖЕТНЫЙ ПРОЦЕСС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4969" y="1052736"/>
            <a:ext cx="111485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Формирование основных параметров районного бюджета на 2022 год и на плановый период  2023 и 2024 годов осуществлено в соответствии с требованиями действующего бюджетного и налогового законодательства с учетом  планируемых с 2022 года изменений.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бюджетным законодательством, бюджет района формируется на трехлетний бюджетный цикл, что обеспечивает стабильность и предсказуемость развития бюджетной системы района.</a:t>
            </a: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со статьей 169 Бюджетного кодекса РФ составление доходной части проекта районного бюджета на 2022 год и на плановый период 2023 и 2024 годов осуществлялось на основе Прогноза социально-экономического развития района на 2022 год и плановый период 2023 и 2024 годов.</a:t>
            </a: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Расходная часть ориентирована на реализацию следующих приоритетных направлений:</a:t>
            </a:r>
          </a:p>
          <a:p>
            <a:pPr indent="457200" algn="just">
              <a:buAutoNum type="arabicPeriod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еализация указов Президента РФ от 7 мая 2012 года и первую очередь решение задач по повышению заработной платы по отдельным категориям работников бюджетной сферы;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ыполнение социальных обязательств перед населением;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беспечение сбалансированности бюджетов поселений, в том числе оказание финансовой поддержки.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60060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СОЦИАЛЬНО-ЭКОНОМИЧЕСКОЕ РАЗВИТИЕ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3419" y="908720"/>
            <a:ext cx="11237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Баяндаевский муниципальный район включает  в себя 12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муниципальных образований, в состав  которых входит 48 сельских населённых пунктов.</a:t>
            </a:r>
          </a:p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Общая численность населения по состоянию на 01.01.2021 год составляет 10 823 человека.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35300" y="324961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76674"/>
              </p:ext>
            </p:extLst>
          </p:nvPr>
        </p:nvGraphicFramePr>
        <p:xfrm>
          <a:off x="990818" y="2132856"/>
          <a:ext cx="5688632" cy="39258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0556"/>
                <a:gridCol w="1957528"/>
                <a:gridCol w="1224136"/>
                <a:gridCol w="2096412"/>
              </a:tblGrid>
              <a:tr h="310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МО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Кол-во нас. пунктов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Население,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 01.01.2021 (чел.)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Баяндай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2 579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Васильевск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558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Гаханы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489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Курумчинский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1 480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Кырма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355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Люры</a:t>
                      </a:r>
                      <a:endParaRPr lang="ru-RU" sz="16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Нагалык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615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Ользоны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853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Покровка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667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Половинка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821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Тургеневка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477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9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Хогот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1 310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8" name="Picture 4" descr="C:\Users\Petr\Desktop\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998" y="2420888"/>
            <a:ext cx="3593225" cy="352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1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"/>
            <a:ext cx="12190413" cy="764705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98662" y="203919"/>
            <a:ext cx="760060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СОЦИАЛЬНО-ЭКОНОМИЧЕСКОЕ РАЗВИТИЕ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82638" cy="764704"/>
          </a:xfrm>
          <a:prstGeom prst="rect">
            <a:avLst/>
          </a:prstGeom>
          <a:pattFill prst="ltVert">
            <a:fgClr>
              <a:srgbClr val="92D050"/>
            </a:fgClr>
            <a:bgClr>
              <a:schemeClr val="bg1">
                <a:lumMod val="8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8946" y="796338"/>
            <a:ext cx="112925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Основные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параметры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прогноза социально-экономического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развития  района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  2022 год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 на период до 2024 года представлены в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таблице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35300" y="324961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835344"/>
              </p:ext>
            </p:extLst>
          </p:nvPr>
        </p:nvGraphicFramePr>
        <p:xfrm>
          <a:off x="491319" y="1628800"/>
          <a:ext cx="11250146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1910"/>
                <a:gridCol w="1445518"/>
                <a:gridCol w="1779086"/>
                <a:gridCol w="1842632"/>
                <a:gridCol w="1750500"/>
                <a:gridCol w="1750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2020  г. факт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2021 г. оценка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2022 г. прогноз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2023 г.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прогноз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2024 г. прогноз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Валовой региональный продукт, млн. руб.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Темпы роста ВРП (реальные)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Темпы роста (номинальные)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Сводный индекс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потребительских цен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105,2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103,8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104,0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104,0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Индекс оптовых цен промышленности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97,1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113,6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102,2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103,3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103,6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Фонд заработной платы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695,5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712,5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722,6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732,6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743,9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 действующих ценах, млн. руб.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692,7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693,0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700,9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711,5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752,3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Темпы роста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101,0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102,4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101,4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101,5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</TotalTime>
  <Words>2353</Words>
  <Application>Microsoft Office PowerPoint</Application>
  <PresentationFormat>Произвольный</PresentationFormat>
  <Paragraphs>593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167</cp:revision>
  <dcterms:created xsi:type="dcterms:W3CDTF">2022-09-14T02:41:20Z</dcterms:created>
  <dcterms:modified xsi:type="dcterms:W3CDTF">2022-10-19T01:14:09Z</dcterms:modified>
</cp:coreProperties>
</file>